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5"/>
  </p:notesMasterIdLst>
  <p:sldIdLst>
    <p:sldId id="264" r:id="rId2"/>
    <p:sldId id="265" r:id="rId3"/>
    <p:sldId id="266" r:id="rId4"/>
    <p:sldId id="267" r:id="rId5"/>
    <p:sldId id="268" r:id="rId6"/>
    <p:sldId id="269" r:id="rId7"/>
    <p:sldId id="270" r:id="rId8"/>
    <p:sldId id="275" r:id="rId9"/>
    <p:sldId id="276" r:id="rId10"/>
    <p:sldId id="271" r:id="rId11"/>
    <p:sldId id="272" r:id="rId12"/>
    <p:sldId id="274" r:id="rId13"/>
    <p:sldId id="263" r:id="rId14"/>
  </p:sldIdLst>
  <p:sldSz cx="9144000" cy="5143500" type="screen16x9"/>
  <p:notesSz cx="6858000" cy="9144000"/>
  <p:embeddedFontLst>
    <p:embeddedFont>
      <p:font typeface="Fira Sans Extra Condensed Medium" panose="020B0604020202020204" charset="0"/>
      <p:regular r:id="rId16"/>
      <p:bold r:id="rId17"/>
      <p:italic r:id="rId18"/>
      <p:boldItalic r:id="rId19"/>
    </p:embeddedFont>
    <p:embeddedFont>
      <p:font typeface="Maven Pro" panose="020B0604020202020204" charset="0"/>
      <p:regular r:id="rId20"/>
      <p:bold r:id="rId21"/>
    </p:embeddedFont>
    <p:embeddedFont>
      <p:font typeface="Share Tech" panose="020B0604020202020204" charset="0"/>
      <p:regular r:id="rId22"/>
    </p:embeddedFont>
    <p:embeddedFont>
      <p:font typeface="Sitka Small Semibold" pitchFamily="2" charset="0"/>
      <p:bold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1515"/>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3B441F-00A4-4443-856D-2D27D2D99262}" v="4" dt="2024-03-23T13:05:35.304"/>
  </p1510:revLst>
</p1510:revInfo>
</file>

<file path=ppt/tableStyles.xml><?xml version="1.0" encoding="utf-8"?>
<a:tblStyleLst xmlns:a="http://schemas.openxmlformats.org/drawingml/2006/main" def="{B531F27F-DEBB-413C-BCF7-33AF840715D5}">
  <a:tblStyle styleId="{B531F27F-DEBB-413C-BCF7-33AF840715D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7" d="100"/>
          <a:sy n="117" d="100"/>
        </p:scale>
        <p:origin x="494"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33586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22771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14394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39729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381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2860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9085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09442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67072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15818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2294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5044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chemeClr val="accent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chemeClr val="accent1"/>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5" r:id="rId3"/>
    <p:sldLayoutId id="2147483668"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7" name="TextBox 6">
            <a:extLst>
              <a:ext uri="{FF2B5EF4-FFF2-40B4-BE49-F238E27FC236}">
                <a16:creationId xmlns:a16="http://schemas.microsoft.com/office/drawing/2014/main" id="{9FF3A07E-8431-7CC9-EDB0-88CCA0A6FBAE}"/>
              </a:ext>
            </a:extLst>
          </p:cNvPr>
          <p:cNvSpPr txBox="1"/>
          <p:nvPr/>
        </p:nvSpPr>
        <p:spPr>
          <a:xfrm>
            <a:off x="3025081" y="392316"/>
            <a:ext cx="2873828" cy="461665"/>
          </a:xfrm>
          <a:prstGeom prst="rect">
            <a:avLst/>
          </a:prstGeom>
          <a:noFill/>
        </p:spPr>
        <p:txBody>
          <a:bodyPr wrap="square" rtlCol="0">
            <a:spAutoFit/>
          </a:bodyPr>
          <a:lstStyle/>
          <a:p>
            <a:pPr algn="ctr"/>
            <a:r>
              <a:rPr lang="en-IN" sz="2400" dirty="0">
                <a:solidFill>
                  <a:schemeClr val="bg1"/>
                </a:solidFill>
                <a:latin typeface="Sitka Small Semibold" pitchFamily="2" charset="0"/>
              </a:rPr>
              <a:t>Collections</a:t>
            </a:r>
            <a:endParaRPr lang="en-IN" sz="2400" dirty="0">
              <a:latin typeface="Sitka Small Semibold" pitchFamily="2" charset="0"/>
            </a:endParaRPr>
          </a:p>
        </p:txBody>
      </p:sp>
      <p:pic>
        <p:nvPicPr>
          <p:cNvPr id="13" name="Picture 12">
            <a:extLst>
              <a:ext uri="{FF2B5EF4-FFF2-40B4-BE49-F238E27FC236}">
                <a16:creationId xmlns:a16="http://schemas.microsoft.com/office/drawing/2014/main" id="{5470BA2F-364C-2839-C693-69CC5C7CAA54}"/>
              </a:ext>
            </a:extLst>
          </p:cNvPr>
          <p:cNvPicPr>
            <a:picLocks noChangeAspect="1"/>
          </p:cNvPicPr>
          <p:nvPr/>
        </p:nvPicPr>
        <p:blipFill>
          <a:blip r:embed="rId3"/>
          <a:stretch>
            <a:fillRect/>
          </a:stretch>
        </p:blipFill>
        <p:spPr>
          <a:xfrm>
            <a:off x="5013873" y="1217338"/>
            <a:ext cx="3216777" cy="3437594"/>
          </a:xfrm>
          <a:prstGeom prst="rect">
            <a:avLst/>
          </a:prstGeom>
        </p:spPr>
      </p:pic>
      <p:pic>
        <p:nvPicPr>
          <p:cNvPr id="15" name="Picture 14">
            <a:extLst>
              <a:ext uri="{FF2B5EF4-FFF2-40B4-BE49-F238E27FC236}">
                <a16:creationId xmlns:a16="http://schemas.microsoft.com/office/drawing/2014/main" id="{A8624EE6-44F5-BA9C-404F-69A85C2AC6D3}"/>
              </a:ext>
            </a:extLst>
          </p:cNvPr>
          <p:cNvPicPr>
            <a:picLocks noChangeAspect="1"/>
          </p:cNvPicPr>
          <p:nvPr/>
        </p:nvPicPr>
        <p:blipFill>
          <a:blip r:embed="rId4"/>
          <a:stretch>
            <a:fillRect/>
          </a:stretch>
        </p:blipFill>
        <p:spPr>
          <a:xfrm>
            <a:off x="816284" y="1217338"/>
            <a:ext cx="4197589" cy="3437594"/>
          </a:xfrm>
          <a:prstGeom prst="rect">
            <a:avLst/>
          </a:prstGeom>
        </p:spPr>
      </p:pic>
    </p:spTree>
    <p:extLst>
      <p:ext uri="{BB962C8B-B14F-4D97-AF65-F5344CB8AC3E}">
        <p14:creationId xmlns:p14="http://schemas.microsoft.com/office/powerpoint/2010/main" val="27051305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7" name="TextBox 6">
            <a:extLst>
              <a:ext uri="{FF2B5EF4-FFF2-40B4-BE49-F238E27FC236}">
                <a16:creationId xmlns:a16="http://schemas.microsoft.com/office/drawing/2014/main" id="{9FF3A07E-8431-7CC9-EDB0-88CCA0A6FBAE}"/>
              </a:ext>
            </a:extLst>
          </p:cNvPr>
          <p:cNvSpPr txBox="1"/>
          <p:nvPr/>
        </p:nvSpPr>
        <p:spPr>
          <a:xfrm>
            <a:off x="268129" y="433567"/>
            <a:ext cx="3740106" cy="461665"/>
          </a:xfrm>
          <a:prstGeom prst="rect">
            <a:avLst/>
          </a:prstGeom>
          <a:noFill/>
        </p:spPr>
        <p:txBody>
          <a:bodyPr wrap="square" rtlCol="0">
            <a:spAutoFit/>
          </a:bodyPr>
          <a:lstStyle/>
          <a:p>
            <a:r>
              <a:rPr lang="en-IN" sz="2400" dirty="0">
                <a:solidFill>
                  <a:schemeClr val="bg1"/>
                </a:solidFill>
                <a:latin typeface="Sitka Small Semibold" pitchFamily="2" charset="0"/>
              </a:rPr>
              <a:t>TreeMap</a:t>
            </a:r>
            <a:endParaRPr lang="en-IN" sz="2400" dirty="0">
              <a:latin typeface="Sitka Small Semibold" pitchFamily="2" charset="0"/>
            </a:endParaRPr>
          </a:p>
        </p:txBody>
      </p:sp>
      <p:sp>
        <p:nvSpPr>
          <p:cNvPr id="2" name="TextBox 1">
            <a:extLst>
              <a:ext uri="{FF2B5EF4-FFF2-40B4-BE49-F238E27FC236}">
                <a16:creationId xmlns:a16="http://schemas.microsoft.com/office/drawing/2014/main" id="{13A61A3E-D940-95CE-3E96-558E1064A11F}"/>
              </a:ext>
            </a:extLst>
          </p:cNvPr>
          <p:cNvSpPr txBox="1"/>
          <p:nvPr/>
        </p:nvSpPr>
        <p:spPr>
          <a:xfrm>
            <a:off x="1066072" y="1267098"/>
            <a:ext cx="7011856" cy="1815882"/>
          </a:xfrm>
          <a:prstGeom prst="rect">
            <a:avLst/>
          </a:prstGeom>
          <a:noFill/>
        </p:spPr>
        <p:txBody>
          <a:bodyPr wrap="none" rtlCol="0">
            <a:spAutoFit/>
          </a:bodyPr>
          <a:lstStyle/>
          <a:p>
            <a:pPr marL="285750" indent="-285750">
              <a:buClr>
                <a:schemeClr val="bg2">
                  <a:lumMod val="50000"/>
                  <a:lumOff val="50000"/>
                </a:schemeClr>
              </a:buClr>
              <a:buFont typeface="Wingdings" panose="05000000000000000000" pitchFamily="2" charset="2"/>
              <a:buChar char="Ø"/>
            </a:pPr>
            <a:r>
              <a:rPr lang="en-US" sz="1600" dirty="0">
                <a:solidFill>
                  <a:schemeClr val="bg1">
                    <a:lumMod val="95000"/>
                  </a:schemeClr>
                </a:solidFill>
                <a:latin typeface="Times New Roman" panose="02020603050405020304" pitchFamily="18" charset="0"/>
                <a:cs typeface="Times New Roman" panose="02020603050405020304" pitchFamily="18" charset="0"/>
              </a:rPr>
              <a:t>TreeMap provides an efficient means of storing key-value pairs in sorted order.</a:t>
            </a:r>
          </a:p>
          <a:p>
            <a:pPr marL="285750" indent="-285750">
              <a:buClr>
                <a:schemeClr val="bg2">
                  <a:lumMod val="50000"/>
                  <a:lumOff val="50000"/>
                </a:schemeClr>
              </a:buClr>
              <a:buFont typeface="Wingdings" panose="05000000000000000000" pitchFamily="2" charset="2"/>
              <a:buChar char="Ø"/>
            </a:pPr>
            <a:endParaRPr lang="en-US" sz="1600" dirty="0">
              <a:solidFill>
                <a:schemeClr val="bg1">
                  <a:lumMod val="95000"/>
                </a:schemeClr>
              </a:solidFill>
              <a:latin typeface="Times New Roman" panose="02020603050405020304" pitchFamily="18" charset="0"/>
              <a:cs typeface="Times New Roman" panose="02020603050405020304" pitchFamily="18" charset="0"/>
            </a:endParaRPr>
          </a:p>
          <a:p>
            <a:pPr marL="285750" indent="-285750">
              <a:buClr>
                <a:schemeClr val="bg2">
                  <a:lumMod val="50000"/>
                  <a:lumOff val="50000"/>
                </a:schemeClr>
              </a:buClr>
              <a:buFont typeface="Wingdings" panose="05000000000000000000" pitchFamily="2" charset="2"/>
              <a:buChar char="Ø"/>
            </a:pPr>
            <a:r>
              <a:rPr lang="en-IN" sz="1600" dirty="0">
                <a:solidFill>
                  <a:schemeClr val="bg1">
                    <a:lumMod val="95000"/>
                  </a:schemeClr>
                </a:solidFill>
                <a:latin typeface="Times New Roman" panose="02020603050405020304" pitchFamily="18" charset="0"/>
                <a:cs typeface="Times New Roman" panose="02020603050405020304" pitchFamily="18" charset="0"/>
              </a:rPr>
              <a:t>Java TreeMap contains only unique elements.</a:t>
            </a:r>
          </a:p>
          <a:p>
            <a:pPr marL="285750" indent="-285750">
              <a:buClr>
                <a:schemeClr val="bg2">
                  <a:lumMod val="50000"/>
                  <a:lumOff val="50000"/>
                </a:schemeClr>
              </a:buClr>
              <a:buFont typeface="Wingdings" panose="05000000000000000000" pitchFamily="2" charset="2"/>
              <a:buChar char="Ø"/>
            </a:pPr>
            <a:endParaRPr lang="en-IN" sz="1600" dirty="0">
              <a:solidFill>
                <a:schemeClr val="bg1">
                  <a:lumMod val="95000"/>
                </a:schemeClr>
              </a:solidFill>
              <a:latin typeface="Times New Roman" panose="02020603050405020304" pitchFamily="18" charset="0"/>
              <a:cs typeface="Times New Roman" panose="02020603050405020304" pitchFamily="18" charset="0"/>
            </a:endParaRPr>
          </a:p>
          <a:p>
            <a:pPr marL="285750" indent="-285750">
              <a:buClr>
                <a:schemeClr val="bg2">
                  <a:lumMod val="50000"/>
                  <a:lumOff val="50000"/>
                </a:schemeClr>
              </a:buClr>
              <a:buFont typeface="Wingdings" panose="05000000000000000000" pitchFamily="2" charset="2"/>
              <a:buChar char="Ø"/>
            </a:pPr>
            <a:r>
              <a:rPr lang="en-IN" sz="1600" dirty="0">
                <a:solidFill>
                  <a:schemeClr val="bg1">
                    <a:lumMod val="95000"/>
                  </a:schemeClr>
                </a:solidFill>
                <a:latin typeface="Times New Roman" panose="02020603050405020304" pitchFamily="18" charset="0"/>
                <a:cs typeface="Times New Roman" panose="02020603050405020304" pitchFamily="18" charset="0"/>
              </a:rPr>
              <a:t>Java TreeMap cannot have a null key but can have multiple null values.</a:t>
            </a:r>
          </a:p>
          <a:p>
            <a:pPr marL="285750" indent="-285750">
              <a:buClr>
                <a:schemeClr val="bg2">
                  <a:lumMod val="50000"/>
                  <a:lumOff val="50000"/>
                </a:schemeClr>
              </a:buClr>
              <a:buFont typeface="Wingdings" panose="05000000000000000000" pitchFamily="2" charset="2"/>
              <a:buChar char="Ø"/>
            </a:pPr>
            <a:endParaRPr lang="en-IN" sz="1600" dirty="0">
              <a:solidFill>
                <a:schemeClr val="bg1">
                  <a:lumMod val="95000"/>
                </a:schemeClr>
              </a:solidFill>
              <a:latin typeface="Times New Roman" panose="02020603050405020304" pitchFamily="18" charset="0"/>
              <a:cs typeface="Times New Roman" panose="02020603050405020304" pitchFamily="18" charset="0"/>
            </a:endParaRPr>
          </a:p>
          <a:p>
            <a:pPr marL="285750" indent="-285750">
              <a:buClr>
                <a:schemeClr val="bg2">
                  <a:lumMod val="50000"/>
                  <a:lumOff val="50000"/>
                </a:schemeClr>
              </a:buClr>
              <a:buFont typeface="Wingdings" panose="05000000000000000000" pitchFamily="2" charset="2"/>
              <a:buChar char="Ø"/>
            </a:pPr>
            <a:r>
              <a:rPr lang="en-IN" sz="1600" dirty="0">
                <a:solidFill>
                  <a:schemeClr val="bg1">
                    <a:lumMod val="95000"/>
                  </a:schemeClr>
                </a:solidFill>
                <a:latin typeface="Times New Roman" panose="02020603050405020304" pitchFamily="18" charset="0"/>
                <a:cs typeface="Times New Roman" panose="02020603050405020304" pitchFamily="18" charset="0"/>
              </a:rPr>
              <a:t>Java TreeMap maintains ascending order.</a:t>
            </a:r>
          </a:p>
        </p:txBody>
      </p:sp>
    </p:spTree>
    <p:extLst>
      <p:ext uri="{BB962C8B-B14F-4D97-AF65-F5344CB8AC3E}">
        <p14:creationId xmlns:p14="http://schemas.microsoft.com/office/powerpoint/2010/main" val="1467293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7" name="TextBox 6">
            <a:extLst>
              <a:ext uri="{FF2B5EF4-FFF2-40B4-BE49-F238E27FC236}">
                <a16:creationId xmlns:a16="http://schemas.microsoft.com/office/drawing/2014/main" id="{9FF3A07E-8431-7CC9-EDB0-88CCA0A6FBAE}"/>
              </a:ext>
            </a:extLst>
          </p:cNvPr>
          <p:cNvSpPr txBox="1"/>
          <p:nvPr/>
        </p:nvSpPr>
        <p:spPr>
          <a:xfrm>
            <a:off x="268129" y="433567"/>
            <a:ext cx="3740106" cy="461665"/>
          </a:xfrm>
          <a:prstGeom prst="rect">
            <a:avLst/>
          </a:prstGeom>
          <a:noFill/>
        </p:spPr>
        <p:txBody>
          <a:bodyPr wrap="square" rtlCol="0">
            <a:spAutoFit/>
          </a:bodyPr>
          <a:lstStyle/>
          <a:p>
            <a:r>
              <a:rPr lang="en-IN" sz="2400" dirty="0">
                <a:solidFill>
                  <a:schemeClr val="bg1"/>
                </a:solidFill>
                <a:latin typeface="Sitka Small Semibold" pitchFamily="2" charset="0"/>
              </a:rPr>
              <a:t>Identity HashMap</a:t>
            </a:r>
            <a:endParaRPr lang="en-IN" sz="2400" dirty="0">
              <a:latin typeface="Sitka Small Semibold" pitchFamily="2" charset="0"/>
            </a:endParaRPr>
          </a:p>
        </p:txBody>
      </p:sp>
      <p:sp>
        <p:nvSpPr>
          <p:cNvPr id="2" name="TextBox 1">
            <a:extLst>
              <a:ext uri="{FF2B5EF4-FFF2-40B4-BE49-F238E27FC236}">
                <a16:creationId xmlns:a16="http://schemas.microsoft.com/office/drawing/2014/main" id="{1BF99746-5E14-B85C-516C-EEAE1284D7AA}"/>
              </a:ext>
            </a:extLst>
          </p:cNvPr>
          <p:cNvSpPr txBox="1"/>
          <p:nvPr/>
        </p:nvSpPr>
        <p:spPr>
          <a:xfrm>
            <a:off x="1367757" y="1203037"/>
            <a:ext cx="6225605" cy="2308324"/>
          </a:xfrm>
          <a:prstGeom prst="rect">
            <a:avLst/>
          </a:prstGeom>
          <a:noFill/>
        </p:spPr>
        <p:txBody>
          <a:bodyPr wrap="square" rtlCol="0">
            <a:spAutoFit/>
          </a:bodyPr>
          <a:lstStyle/>
          <a:p>
            <a:pPr marL="285750" indent="-285750">
              <a:buClr>
                <a:schemeClr val="bg2">
                  <a:lumMod val="50000"/>
                  <a:lumOff val="50000"/>
                </a:schemeClr>
              </a:buClr>
              <a:buFont typeface="Wingdings" panose="05000000000000000000" pitchFamily="2" charset="2"/>
              <a:buChar char="Ø"/>
            </a:pPr>
            <a:r>
              <a:rPr lang="en-US" sz="1600" b="0" i="0" dirty="0">
                <a:solidFill>
                  <a:schemeClr val="bg1">
                    <a:lumMod val="95000"/>
                  </a:schemeClr>
                </a:solidFill>
                <a:effectLst/>
                <a:latin typeface="Times New Roman" panose="02020603050405020304" pitchFamily="18" charset="0"/>
                <a:cs typeface="Times New Roman" panose="02020603050405020304" pitchFamily="18" charset="0"/>
              </a:rPr>
              <a:t>The IdentityHashMap class is similar to the HashMap class.</a:t>
            </a:r>
          </a:p>
          <a:p>
            <a:pPr marL="285750" indent="-285750">
              <a:buClr>
                <a:schemeClr val="bg2">
                  <a:lumMod val="50000"/>
                  <a:lumOff val="50000"/>
                </a:schemeClr>
              </a:buClr>
              <a:buFont typeface="Wingdings" panose="05000000000000000000" pitchFamily="2" charset="2"/>
              <a:buChar char="Ø"/>
            </a:pPr>
            <a:endParaRPr lang="en-US" sz="1600" b="0" i="0" dirty="0">
              <a:solidFill>
                <a:schemeClr val="bg1">
                  <a:lumMod val="95000"/>
                </a:schemeClr>
              </a:solidFill>
              <a:effectLst/>
              <a:latin typeface="Times New Roman" panose="02020603050405020304" pitchFamily="18" charset="0"/>
              <a:cs typeface="Times New Roman" panose="02020603050405020304" pitchFamily="18" charset="0"/>
            </a:endParaRPr>
          </a:p>
          <a:p>
            <a:pPr marL="285750" indent="-285750">
              <a:buClr>
                <a:schemeClr val="bg2">
                  <a:lumMod val="50000"/>
                  <a:lumOff val="50000"/>
                </a:schemeClr>
              </a:buClr>
              <a:buFont typeface="Wingdings" panose="05000000000000000000" pitchFamily="2" charset="2"/>
              <a:buChar char="Ø"/>
            </a:pPr>
            <a:r>
              <a:rPr lang="en-US" sz="1600" dirty="0">
                <a:solidFill>
                  <a:schemeClr val="bg1">
                    <a:lumMod val="95000"/>
                  </a:schemeClr>
                </a:solidFill>
                <a:latin typeface="Times New Roman" panose="02020603050405020304" pitchFamily="18" charset="0"/>
                <a:cs typeface="Times New Roman" panose="02020603050405020304" pitchFamily="18" charset="0"/>
              </a:rPr>
              <a:t>It uses reference equality rather than using the equals() method. It is used when the user needs the objects to be compared using the reference.</a:t>
            </a:r>
          </a:p>
          <a:p>
            <a:pPr marL="285750" indent="-285750">
              <a:buClr>
                <a:schemeClr val="bg2">
                  <a:lumMod val="50000"/>
                  <a:lumOff val="50000"/>
                </a:schemeClr>
              </a:buClr>
              <a:buFont typeface="Wingdings" panose="05000000000000000000" pitchFamily="2" charset="2"/>
              <a:buChar char="Ø"/>
            </a:pPr>
            <a:endParaRPr lang="en-US" sz="1600" dirty="0">
              <a:solidFill>
                <a:schemeClr val="bg1">
                  <a:lumMod val="95000"/>
                </a:schemeClr>
              </a:solidFill>
              <a:latin typeface="Times New Roman" panose="02020603050405020304" pitchFamily="18" charset="0"/>
              <a:cs typeface="Times New Roman" panose="02020603050405020304" pitchFamily="18" charset="0"/>
            </a:endParaRPr>
          </a:p>
          <a:p>
            <a:pPr marL="285750" indent="-285750">
              <a:buClr>
                <a:schemeClr val="bg2">
                  <a:lumMod val="50000"/>
                  <a:lumOff val="50000"/>
                </a:schemeClr>
              </a:buClr>
              <a:buFont typeface="Wingdings" panose="05000000000000000000" pitchFamily="2" charset="2"/>
              <a:buChar char="Ø"/>
            </a:pPr>
            <a:r>
              <a:rPr lang="en-US" sz="1600" dirty="0">
                <a:solidFill>
                  <a:schemeClr val="bg1">
                    <a:lumMod val="95000"/>
                  </a:schemeClr>
                </a:solidFill>
                <a:latin typeface="Times New Roman" panose="02020603050405020304" pitchFamily="18" charset="0"/>
                <a:cs typeface="Times New Roman" panose="02020603050405020304" pitchFamily="18" charset="0"/>
              </a:rPr>
              <a:t>It uses the == operator.</a:t>
            </a:r>
          </a:p>
          <a:p>
            <a:pPr marL="285750" indent="-285750">
              <a:buClr>
                <a:schemeClr val="bg2">
                  <a:lumMod val="50000"/>
                  <a:lumOff val="50000"/>
                </a:schemeClr>
              </a:buClr>
              <a:buFont typeface="Wingdings" panose="05000000000000000000" pitchFamily="2" charset="2"/>
              <a:buChar char="Ø"/>
            </a:pPr>
            <a:endParaRPr lang="en-US" sz="1600" dirty="0">
              <a:solidFill>
                <a:schemeClr val="bg1">
                  <a:lumMod val="95000"/>
                </a:schemeClr>
              </a:solidFill>
              <a:latin typeface="Times New Roman" panose="02020603050405020304" pitchFamily="18" charset="0"/>
              <a:cs typeface="Times New Roman" panose="02020603050405020304" pitchFamily="18" charset="0"/>
            </a:endParaRPr>
          </a:p>
          <a:p>
            <a:pPr marL="285750" indent="-285750">
              <a:buClr>
                <a:schemeClr val="bg2">
                  <a:lumMod val="50000"/>
                  <a:lumOff val="50000"/>
                </a:schemeClr>
              </a:buClr>
              <a:buFont typeface="Wingdings" panose="05000000000000000000" pitchFamily="2" charset="2"/>
              <a:buChar char="Ø"/>
            </a:pPr>
            <a:r>
              <a:rPr lang="en-US" sz="1600" dirty="0">
                <a:solidFill>
                  <a:schemeClr val="bg1">
                    <a:lumMod val="95000"/>
                  </a:schemeClr>
                </a:solidFill>
                <a:latin typeface="Times New Roman" panose="02020603050405020304" pitchFamily="18" charset="0"/>
                <a:cs typeface="Times New Roman" panose="02020603050405020304" pitchFamily="18" charset="0"/>
              </a:rPr>
              <a:t>We need to import java.util package to use IdentityHashMap class.</a:t>
            </a:r>
            <a:endParaRPr lang="en-IN" sz="1600" dirty="0">
              <a:solidFill>
                <a:schemeClr val="bg1">
                  <a:lumMod val="9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83763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7" name="TextBox 6">
            <a:extLst>
              <a:ext uri="{FF2B5EF4-FFF2-40B4-BE49-F238E27FC236}">
                <a16:creationId xmlns:a16="http://schemas.microsoft.com/office/drawing/2014/main" id="{9FF3A07E-8431-7CC9-EDB0-88CCA0A6FBAE}"/>
              </a:ext>
            </a:extLst>
          </p:cNvPr>
          <p:cNvSpPr txBox="1"/>
          <p:nvPr/>
        </p:nvSpPr>
        <p:spPr>
          <a:xfrm>
            <a:off x="490197" y="485819"/>
            <a:ext cx="3740106" cy="461665"/>
          </a:xfrm>
          <a:prstGeom prst="rect">
            <a:avLst/>
          </a:prstGeom>
          <a:noFill/>
        </p:spPr>
        <p:txBody>
          <a:bodyPr wrap="square" rtlCol="0">
            <a:spAutoFit/>
          </a:bodyPr>
          <a:lstStyle/>
          <a:p>
            <a:r>
              <a:rPr lang="en-IN" sz="2400" dirty="0">
                <a:solidFill>
                  <a:schemeClr val="bg1"/>
                </a:solidFill>
                <a:latin typeface="Sitka Small Semibold" pitchFamily="2" charset="0"/>
              </a:rPr>
              <a:t>Vector</a:t>
            </a:r>
            <a:endParaRPr lang="en-IN" sz="2400" dirty="0">
              <a:latin typeface="Sitka Small Semibold" pitchFamily="2" charset="0"/>
            </a:endParaRPr>
          </a:p>
        </p:txBody>
      </p:sp>
      <p:sp>
        <p:nvSpPr>
          <p:cNvPr id="2" name="TextBox 1">
            <a:extLst>
              <a:ext uri="{FF2B5EF4-FFF2-40B4-BE49-F238E27FC236}">
                <a16:creationId xmlns:a16="http://schemas.microsoft.com/office/drawing/2014/main" id="{A597849D-A44D-3376-DDE8-93FAFB27AE02}"/>
              </a:ext>
            </a:extLst>
          </p:cNvPr>
          <p:cNvSpPr txBox="1"/>
          <p:nvPr/>
        </p:nvSpPr>
        <p:spPr>
          <a:xfrm>
            <a:off x="1138703" y="1306285"/>
            <a:ext cx="6866594" cy="2800767"/>
          </a:xfrm>
          <a:prstGeom prst="rect">
            <a:avLst/>
          </a:prstGeom>
          <a:noFill/>
        </p:spPr>
        <p:txBody>
          <a:bodyPr wrap="square" rtlCol="0">
            <a:spAutoFit/>
          </a:bodyPr>
          <a:lstStyle/>
          <a:p>
            <a:pPr marL="285750" indent="-285750">
              <a:buClr>
                <a:schemeClr val="bg2">
                  <a:lumMod val="50000"/>
                  <a:lumOff val="50000"/>
                </a:schemeClr>
              </a:buClr>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Vector is like the dynamic array.</a:t>
            </a:r>
          </a:p>
          <a:p>
            <a:pPr marL="285750" indent="-285750">
              <a:buClr>
                <a:schemeClr val="bg2">
                  <a:lumMod val="50000"/>
                  <a:lumOff val="50000"/>
                </a:schemeClr>
              </a:buClr>
              <a:buFont typeface="Wingdings" panose="05000000000000000000" pitchFamily="2" charset="2"/>
              <a:buChar char="Ø"/>
            </a:pP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buClr>
                <a:schemeClr val="bg2">
                  <a:lumMod val="50000"/>
                  <a:lumOff val="50000"/>
                </a:schemeClr>
              </a:buClr>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we can store n-number of elements in it as there is no size limit.</a:t>
            </a:r>
          </a:p>
          <a:p>
            <a:pPr marL="285750" indent="-285750">
              <a:buClr>
                <a:schemeClr val="bg2">
                  <a:lumMod val="50000"/>
                  <a:lumOff val="50000"/>
                </a:schemeClr>
              </a:buClr>
              <a:buFont typeface="Wingdings" panose="05000000000000000000" pitchFamily="2" charset="2"/>
              <a:buChar char="Ø"/>
            </a:pP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buClr>
                <a:schemeClr val="bg2">
                  <a:lumMod val="50000"/>
                  <a:lumOff val="50000"/>
                </a:schemeClr>
              </a:buClr>
              <a:buFont typeface="Wingdings" panose="05000000000000000000" pitchFamily="2" charset="2"/>
              <a:buChar char="Ø"/>
            </a:pPr>
            <a:r>
              <a:rPr lang="en-IN" sz="1600" dirty="0">
                <a:solidFill>
                  <a:schemeClr val="bg1"/>
                </a:solidFill>
                <a:latin typeface="Times New Roman" panose="02020603050405020304" pitchFamily="18" charset="0"/>
                <a:cs typeface="Times New Roman" panose="02020603050405020304" pitchFamily="18" charset="0"/>
              </a:rPr>
              <a:t>Vector is synchronized.</a:t>
            </a:r>
          </a:p>
          <a:p>
            <a:pPr marL="285750" indent="-285750">
              <a:buClr>
                <a:schemeClr val="bg2">
                  <a:lumMod val="50000"/>
                  <a:lumOff val="50000"/>
                </a:schemeClr>
              </a:buClr>
              <a:buFont typeface="Wingdings" panose="05000000000000000000" pitchFamily="2" charset="2"/>
              <a:buChar char="Ø"/>
            </a:pP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buClr>
                <a:schemeClr val="bg2">
                  <a:lumMod val="50000"/>
                  <a:lumOff val="50000"/>
                </a:schemeClr>
              </a:buClr>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It is recommended to use the Vector class in the thread-safe implementation only.</a:t>
            </a:r>
          </a:p>
          <a:p>
            <a:pPr marL="285750" indent="-285750">
              <a:buClr>
                <a:schemeClr val="bg2">
                  <a:lumMod val="50000"/>
                  <a:lumOff val="50000"/>
                </a:schemeClr>
              </a:buClr>
              <a:buFont typeface="Wingdings" panose="05000000000000000000" pitchFamily="2" charset="2"/>
              <a:buChar char="Ø"/>
            </a:pPr>
            <a:endParaRPr lang="en-US" sz="1600" dirty="0">
              <a:solidFill>
                <a:schemeClr val="bg1"/>
              </a:solidFill>
              <a:latin typeface="Times New Roman" panose="02020603050405020304" pitchFamily="18" charset="0"/>
              <a:cs typeface="Times New Roman" panose="02020603050405020304" pitchFamily="18" charset="0"/>
            </a:endParaRPr>
          </a:p>
          <a:p>
            <a:pPr marL="285750" indent="-285750">
              <a:buClr>
                <a:schemeClr val="bg2">
                  <a:lumMod val="50000"/>
                  <a:lumOff val="50000"/>
                </a:schemeClr>
              </a:buClr>
              <a:buFont typeface="Wingdings" panose="05000000000000000000" pitchFamily="2" charset="2"/>
              <a:buChar char="Ø"/>
            </a:pPr>
            <a:r>
              <a:rPr lang="en-US" sz="1600" dirty="0">
                <a:solidFill>
                  <a:schemeClr val="bg1"/>
                </a:solidFill>
                <a:latin typeface="Times New Roman" panose="02020603050405020304" pitchFamily="18" charset="0"/>
                <a:cs typeface="Times New Roman" panose="02020603050405020304" pitchFamily="18" charset="0"/>
              </a:rPr>
              <a:t>If you don't need to use the thread-safe implementation, you should use the ArrayList, the ArrayList will perform better in such case.</a:t>
            </a:r>
          </a:p>
        </p:txBody>
      </p:sp>
    </p:spTree>
    <p:extLst>
      <p:ext uri="{BB962C8B-B14F-4D97-AF65-F5344CB8AC3E}">
        <p14:creationId xmlns:p14="http://schemas.microsoft.com/office/powerpoint/2010/main" val="4026825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32"/>
          <p:cNvSpPr txBox="1">
            <a:spLocks noGrp="1"/>
          </p:cNvSpPr>
          <p:nvPr>
            <p:ph type="ctrTitle"/>
          </p:nvPr>
        </p:nvSpPr>
        <p:spPr>
          <a:xfrm>
            <a:off x="1916786" y="2052158"/>
            <a:ext cx="4527642"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 YOU </a:t>
            </a:r>
            <a:endParaRPr dirty="0"/>
          </a:p>
        </p:txBody>
      </p:sp>
      <p:sp>
        <p:nvSpPr>
          <p:cNvPr id="692" name="Google Shape;692;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7" name="TextBox 6">
            <a:extLst>
              <a:ext uri="{FF2B5EF4-FFF2-40B4-BE49-F238E27FC236}">
                <a16:creationId xmlns:a16="http://schemas.microsoft.com/office/drawing/2014/main" id="{9FF3A07E-8431-7CC9-EDB0-88CCA0A6FBAE}"/>
              </a:ext>
            </a:extLst>
          </p:cNvPr>
          <p:cNvSpPr txBox="1"/>
          <p:nvPr/>
        </p:nvSpPr>
        <p:spPr>
          <a:xfrm>
            <a:off x="89031" y="549758"/>
            <a:ext cx="3327593" cy="461665"/>
          </a:xfrm>
          <a:prstGeom prst="rect">
            <a:avLst/>
          </a:prstGeom>
          <a:noFill/>
        </p:spPr>
        <p:txBody>
          <a:bodyPr wrap="square" rtlCol="0">
            <a:spAutoFit/>
          </a:bodyPr>
          <a:lstStyle/>
          <a:p>
            <a:pPr algn="ctr"/>
            <a:r>
              <a:rPr lang="en-IN" sz="2400" dirty="0">
                <a:solidFill>
                  <a:schemeClr val="bg1"/>
                </a:solidFill>
                <a:latin typeface="Sitka Small Semibold" pitchFamily="2" charset="0"/>
              </a:rPr>
              <a:t>Iterable Interface</a:t>
            </a:r>
            <a:endParaRPr lang="en-IN" sz="2400" dirty="0">
              <a:latin typeface="Sitka Small Semibold" pitchFamily="2" charset="0"/>
            </a:endParaRPr>
          </a:p>
        </p:txBody>
      </p:sp>
      <p:sp>
        <p:nvSpPr>
          <p:cNvPr id="4" name="TextBox 3">
            <a:extLst>
              <a:ext uri="{FF2B5EF4-FFF2-40B4-BE49-F238E27FC236}">
                <a16:creationId xmlns:a16="http://schemas.microsoft.com/office/drawing/2014/main" id="{29D9432D-DA6C-C706-7ACD-4BB3427CA3BC}"/>
              </a:ext>
            </a:extLst>
          </p:cNvPr>
          <p:cNvSpPr txBox="1"/>
          <p:nvPr/>
        </p:nvSpPr>
        <p:spPr>
          <a:xfrm>
            <a:off x="881744" y="1391192"/>
            <a:ext cx="7602583" cy="2554545"/>
          </a:xfrm>
          <a:prstGeom prst="rect">
            <a:avLst/>
          </a:prstGeom>
          <a:noFill/>
        </p:spPr>
        <p:txBody>
          <a:bodyPr wrap="square" rtlCol="0">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60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The Iterable interface in Java is a core interface in the Java Collections Framework. It belongs to the java.lang package and serves as the root interface for all collection classes, allowing them to be looped over using the enhanced for loop (for-each loop) or to obtain an Iterator object explicitly.</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160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60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The Iterable interface declares a single method called iterator(), which returns an Iterator object. This Iterator object is used to iterate over the elements in the collection sequentially. The Iterator interface provides methods like </a:t>
            </a:r>
            <a:r>
              <a:rPr kumimoji="0" lang="en-US" altLang="en-US" sz="1600" i="0" u="none" strike="noStrike" cap="none" normalizeH="0" baseline="0" dirty="0" err="1">
                <a:ln>
                  <a:noFill/>
                </a:ln>
                <a:solidFill>
                  <a:schemeClr val="bg1">
                    <a:lumMod val="95000"/>
                  </a:schemeClr>
                </a:solidFill>
                <a:effectLst/>
                <a:latin typeface="Times New Roman" panose="02020603050405020304" pitchFamily="18" charset="0"/>
                <a:cs typeface="Times New Roman" panose="02020603050405020304" pitchFamily="18" charset="0"/>
              </a:rPr>
              <a:t>hasNext</a:t>
            </a:r>
            <a:r>
              <a:rPr kumimoji="0" lang="en-US" altLang="en-US" sz="160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rPr>
              <a:t>() and next() for iterating through the elements.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i="0" u="none" strike="noStrike" cap="none" normalizeH="0" baseline="0" dirty="0">
              <a:ln>
                <a:noFill/>
              </a:ln>
              <a:solidFill>
                <a:schemeClr val="bg1">
                  <a:lumMod val="95000"/>
                </a:schemeClr>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413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7" name="TextBox 6">
            <a:extLst>
              <a:ext uri="{FF2B5EF4-FFF2-40B4-BE49-F238E27FC236}">
                <a16:creationId xmlns:a16="http://schemas.microsoft.com/office/drawing/2014/main" id="{9FF3A07E-8431-7CC9-EDB0-88CCA0A6FBAE}"/>
              </a:ext>
            </a:extLst>
          </p:cNvPr>
          <p:cNvSpPr txBox="1"/>
          <p:nvPr/>
        </p:nvSpPr>
        <p:spPr>
          <a:xfrm>
            <a:off x="124094" y="477690"/>
            <a:ext cx="3327593" cy="461665"/>
          </a:xfrm>
          <a:prstGeom prst="rect">
            <a:avLst/>
          </a:prstGeom>
          <a:noFill/>
        </p:spPr>
        <p:txBody>
          <a:bodyPr wrap="square" rtlCol="0">
            <a:spAutoFit/>
          </a:bodyPr>
          <a:lstStyle/>
          <a:p>
            <a:r>
              <a:rPr lang="en-IN" sz="2400" dirty="0">
                <a:solidFill>
                  <a:schemeClr val="bg1"/>
                </a:solidFill>
                <a:latin typeface="Sitka Small Semibold" pitchFamily="2" charset="0"/>
              </a:rPr>
              <a:t>Iterator </a:t>
            </a:r>
            <a:endParaRPr lang="en-IN" sz="2400" dirty="0">
              <a:latin typeface="Sitka Small Semibold" pitchFamily="2" charset="0"/>
            </a:endParaRPr>
          </a:p>
        </p:txBody>
      </p:sp>
      <p:sp>
        <p:nvSpPr>
          <p:cNvPr id="2" name="TextBox 1">
            <a:extLst>
              <a:ext uri="{FF2B5EF4-FFF2-40B4-BE49-F238E27FC236}">
                <a16:creationId xmlns:a16="http://schemas.microsoft.com/office/drawing/2014/main" id="{707E429D-469C-33CA-E55B-E3C8D8D5C3BB}"/>
              </a:ext>
            </a:extLst>
          </p:cNvPr>
          <p:cNvSpPr txBox="1"/>
          <p:nvPr/>
        </p:nvSpPr>
        <p:spPr>
          <a:xfrm>
            <a:off x="685799" y="1149531"/>
            <a:ext cx="8170818" cy="1077218"/>
          </a:xfrm>
          <a:prstGeom prst="rect">
            <a:avLst/>
          </a:prstGeom>
          <a:noFill/>
        </p:spPr>
        <p:txBody>
          <a:bodyPr wrap="square" rtlCol="0">
            <a:spAutoFit/>
          </a:bodyPr>
          <a:lstStyle/>
          <a:p>
            <a:r>
              <a:rPr lang="en-US" sz="1600" dirty="0">
                <a:solidFill>
                  <a:schemeClr val="bg1">
                    <a:lumMod val="95000"/>
                  </a:schemeClr>
                </a:solidFill>
                <a:latin typeface="Times New Roman" panose="02020603050405020304" pitchFamily="18" charset="0"/>
                <a:cs typeface="Times New Roman" panose="02020603050405020304" pitchFamily="18" charset="0"/>
              </a:rPr>
              <a:t>The Iterator interface in Java provides a way to iterate over elements in a collection sequentially. The Iterator interface defines several methods that enable you to iterate through a collection, check for the existence of elements, retrieve elements, and remove elements if supported by the collection.</a:t>
            </a:r>
            <a:endParaRPr lang="en-IN" sz="1600" dirty="0">
              <a:solidFill>
                <a:schemeClr val="bg1">
                  <a:lumMod val="95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A9AA7D4C-0E2D-B274-0DDB-71B4D4A9F323}"/>
              </a:ext>
            </a:extLst>
          </p:cNvPr>
          <p:cNvSpPr txBox="1"/>
          <p:nvPr/>
        </p:nvSpPr>
        <p:spPr>
          <a:xfrm>
            <a:off x="1565725" y="2436925"/>
            <a:ext cx="2627452" cy="1077218"/>
          </a:xfrm>
          <a:prstGeom prst="rect">
            <a:avLst/>
          </a:prstGeom>
          <a:noFill/>
        </p:spPr>
        <p:txBody>
          <a:bodyPr wrap="square" rtlCol="0">
            <a:spAutoFit/>
          </a:bodyPr>
          <a:lstStyle/>
          <a:p>
            <a:pPr marL="285750" indent="-285750">
              <a:buClr>
                <a:schemeClr val="accent2">
                  <a:lumMod val="75000"/>
                </a:schemeClr>
              </a:buClr>
              <a:buFont typeface="Wingdings" panose="05000000000000000000" pitchFamily="2" charset="2"/>
              <a:buChar char="Ø"/>
            </a:pPr>
            <a:r>
              <a:rPr lang="en-IN" sz="1600" dirty="0">
                <a:solidFill>
                  <a:schemeClr val="bg1">
                    <a:lumMod val="95000"/>
                  </a:schemeClr>
                </a:solidFill>
                <a:latin typeface="Times New Roman" panose="02020603050405020304" pitchFamily="18" charset="0"/>
                <a:cs typeface="Times New Roman" panose="02020603050405020304" pitchFamily="18" charset="0"/>
              </a:rPr>
              <a:t>hasNext()</a:t>
            </a:r>
          </a:p>
          <a:p>
            <a:pPr marL="285750" indent="-285750">
              <a:buClr>
                <a:schemeClr val="accent2">
                  <a:lumMod val="75000"/>
                </a:schemeClr>
              </a:buClr>
              <a:buFont typeface="Wingdings" panose="05000000000000000000" pitchFamily="2" charset="2"/>
              <a:buChar char="Ø"/>
            </a:pPr>
            <a:r>
              <a:rPr lang="en-IN" sz="1600" dirty="0">
                <a:solidFill>
                  <a:schemeClr val="bg1">
                    <a:lumMod val="95000"/>
                  </a:schemeClr>
                </a:solidFill>
                <a:latin typeface="Times New Roman" panose="02020603050405020304" pitchFamily="18" charset="0"/>
                <a:cs typeface="Times New Roman" panose="02020603050405020304" pitchFamily="18" charset="0"/>
              </a:rPr>
              <a:t>next()</a:t>
            </a:r>
          </a:p>
          <a:p>
            <a:pPr marL="285750" indent="-285750">
              <a:buClr>
                <a:schemeClr val="accent2">
                  <a:lumMod val="75000"/>
                </a:schemeClr>
              </a:buClr>
              <a:buFont typeface="Wingdings" panose="05000000000000000000" pitchFamily="2" charset="2"/>
              <a:buChar char="Ø"/>
            </a:pPr>
            <a:r>
              <a:rPr lang="en-IN" sz="1600" dirty="0">
                <a:solidFill>
                  <a:schemeClr val="bg1">
                    <a:lumMod val="95000"/>
                  </a:schemeClr>
                </a:solidFill>
                <a:latin typeface="Times New Roman" panose="02020603050405020304" pitchFamily="18" charset="0"/>
                <a:cs typeface="Times New Roman" panose="02020603050405020304" pitchFamily="18" charset="0"/>
              </a:rPr>
              <a:t>remove()</a:t>
            </a:r>
          </a:p>
          <a:p>
            <a:pPr marL="285750" indent="-285750">
              <a:buClr>
                <a:schemeClr val="accent2">
                  <a:lumMod val="75000"/>
                </a:schemeClr>
              </a:buClr>
              <a:buFont typeface="Wingdings" panose="05000000000000000000" pitchFamily="2" charset="2"/>
              <a:buChar char="Ø"/>
            </a:pPr>
            <a:r>
              <a:rPr lang="en-IN" sz="1600" dirty="0">
                <a:solidFill>
                  <a:schemeClr val="bg1">
                    <a:lumMod val="95000"/>
                  </a:schemeClr>
                </a:solidFill>
                <a:latin typeface="Times New Roman" panose="02020603050405020304" pitchFamily="18" charset="0"/>
                <a:cs typeface="Times New Roman" panose="02020603050405020304" pitchFamily="18" charset="0"/>
              </a:rPr>
              <a:t>forEachRemaining()</a:t>
            </a:r>
          </a:p>
        </p:txBody>
      </p:sp>
    </p:spTree>
    <p:extLst>
      <p:ext uri="{BB962C8B-B14F-4D97-AF65-F5344CB8AC3E}">
        <p14:creationId xmlns:p14="http://schemas.microsoft.com/office/powerpoint/2010/main" val="2357925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7" name="TextBox 6">
            <a:extLst>
              <a:ext uri="{FF2B5EF4-FFF2-40B4-BE49-F238E27FC236}">
                <a16:creationId xmlns:a16="http://schemas.microsoft.com/office/drawing/2014/main" id="{9FF3A07E-8431-7CC9-EDB0-88CCA0A6FBAE}"/>
              </a:ext>
            </a:extLst>
          </p:cNvPr>
          <p:cNvSpPr txBox="1"/>
          <p:nvPr/>
        </p:nvSpPr>
        <p:spPr>
          <a:xfrm>
            <a:off x="268129" y="433567"/>
            <a:ext cx="3740106" cy="461665"/>
          </a:xfrm>
          <a:prstGeom prst="rect">
            <a:avLst/>
          </a:prstGeom>
          <a:noFill/>
        </p:spPr>
        <p:txBody>
          <a:bodyPr wrap="square" rtlCol="0">
            <a:spAutoFit/>
          </a:bodyPr>
          <a:lstStyle/>
          <a:p>
            <a:r>
              <a:rPr lang="en-IN" sz="2400" dirty="0">
                <a:solidFill>
                  <a:schemeClr val="bg1"/>
                </a:solidFill>
                <a:latin typeface="Sitka Small Semibold" pitchFamily="2" charset="0"/>
              </a:rPr>
              <a:t>Collection Interface</a:t>
            </a:r>
            <a:endParaRPr lang="en-IN" sz="2400" dirty="0">
              <a:latin typeface="Sitka Small Semibold" pitchFamily="2" charset="0"/>
            </a:endParaRPr>
          </a:p>
        </p:txBody>
      </p:sp>
      <p:sp>
        <p:nvSpPr>
          <p:cNvPr id="2" name="TextBox 1">
            <a:extLst>
              <a:ext uri="{FF2B5EF4-FFF2-40B4-BE49-F238E27FC236}">
                <a16:creationId xmlns:a16="http://schemas.microsoft.com/office/drawing/2014/main" id="{1BA65640-94C2-8495-65ED-ADD003B72964}"/>
              </a:ext>
            </a:extLst>
          </p:cNvPr>
          <p:cNvSpPr txBox="1"/>
          <p:nvPr/>
        </p:nvSpPr>
        <p:spPr>
          <a:xfrm>
            <a:off x="1124929" y="1063645"/>
            <a:ext cx="7587071" cy="1508105"/>
          </a:xfrm>
          <a:prstGeom prst="rect">
            <a:avLst/>
          </a:prstGeom>
          <a:noFill/>
        </p:spPr>
        <p:txBody>
          <a:bodyPr wrap="square" rtlCol="0">
            <a:spAutoFit/>
          </a:bodyPr>
          <a:lstStyle/>
          <a:p>
            <a:r>
              <a:rPr kumimoji="0" lang="en-US" altLang="en-US" sz="1600" i="0" strike="noStrike" cap="none" normalizeH="0" baseline="0" dirty="0">
                <a:ln>
                  <a:noFill/>
                </a:ln>
                <a:solidFill>
                  <a:srgbClr val="ECECEC"/>
                </a:solidFill>
                <a:latin typeface="Times New Roman" panose="02020603050405020304" pitchFamily="18" charset="0"/>
                <a:cs typeface="Times New Roman" panose="02020603050405020304" pitchFamily="18" charset="0"/>
              </a:rPr>
              <a:t>The Collection interface in Java is the root interface of the Java Collections Framework. It represents a group of objects known as elements. The Collection interface provides a set of methods for working with collections of objects, such as adding, removing, querying, and manipulating elements.</a:t>
            </a:r>
            <a:r>
              <a:rPr kumimoji="0" lang="en-US" altLang="en-US" sz="1600" i="0" strike="noStrike" cap="none" normalizeH="0" baseline="0" dirty="0">
                <a:ln>
                  <a:noFill/>
                </a:ln>
                <a:solidFill>
                  <a:schemeClr val="tx1"/>
                </a:solidFill>
                <a:latin typeface="Times New Roman" panose="02020603050405020304" pitchFamily="18" charset="0"/>
                <a:cs typeface="Times New Roman" panose="02020603050405020304" pitchFamily="18" charset="0"/>
              </a:rPr>
              <a:t> </a:t>
            </a:r>
          </a:p>
          <a:p>
            <a:endParaRPr lang="en-IN" dirty="0"/>
          </a:p>
          <a:p>
            <a:endParaRPr lang="en-IN" dirty="0"/>
          </a:p>
        </p:txBody>
      </p:sp>
      <p:sp>
        <p:nvSpPr>
          <p:cNvPr id="4" name="TextBox 3">
            <a:extLst>
              <a:ext uri="{FF2B5EF4-FFF2-40B4-BE49-F238E27FC236}">
                <a16:creationId xmlns:a16="http://schemas.microsoft.com/office/drawing/2014/main" id="{F6C77B5D-B010-89A5-4C63-531A8BBDB706}"/>
              </a:ext>
            </a:extLst>
          </p:cNvPr>
          <p:cNvSpPr txBox="1"/>
          <p:nvPr/>
        </p:nvSpPr>
        <p:spPr>
          <a:xfrm>
            <a:off x="2894401" y="2391600"/>
            <a:ext cx="1742400" cy="1569660"/>
          </a:xfrm>
          <a:prstGeom prst="rect">
            <a:avLst/>
          </a:prstGeom>
          <a:noFill/>
        </p:spPr>
        <p:txBody>
          <a:bodyPr wrap="square" rtlCol="0">
            <a:spAutoFit/>
          </a:bodyPr>
          <a:lstStyle/>
          <a:p>
            <a:r>
              <a:rPr lang="en-US" sz="1600" dirty="0">
                <a:solidFill>
                  <a:schemeClr val="bg1"/>
                </a:solidFill>
                <a:latin typeface="Times New Roman" panose="02020603050405020304" pitchFamily="18" charset="0"/>
                <a:cs typeface="Times New Roman" panose="02020603050405020304" pitchFamily="18" charset="0"/>
              </a:rPr>
              <a:t>add()</a:t>
            </a:r>
          </a:p>
          <a:p>
            <a:r>
              <a:rPr lang="en-US" sz="1600" dirty="0">
                <a:solidFill>
                  <a:schemeClr val="bg1"/>
                </a:solidFill>
                <a:latin typeface="Times New Roman" panose="02020603050405020304" pitchFamily="18" charset="0"/>
                <a:cs typeface="Times New Roman" panose="02020603050405020304" pitchFamily="18" charset="0"/>
              </a:rPr>
              <a:t>addAll()</a:t>
            </a:r>
          </a:p>
          <a:p>
            <a:r>
              <a:rPr lang="en-US" sz="1600" dirty="0">
                <a:solidFill>
                  <a:schemeClr val="bg1"/>
                </a:solidFill>
                <a:latin typeface="Times New Roman" panose="02020603050405020304" pitchFamily="18" charset="0"/>
                <a:cs typeface="Times New Roman" panose="02020603050405020304" pitchFamily="18" charset="0"/>
              </a:rPr>
              <a:t>clear()</a:t>
            </a:r>
          </a:p>
          <a:p>
            <a:r>
              <a:rPr lang="en-US" sz="1600" dirty="0">
                <a:solidFill>
                  <a:schemeClr val="bg1"/>
                </a:solidFill>
                <a:latin typeface="Times New Roman" panose="02020603050405020304" pitchFamily="18" charset="0"/>
                <a:cs typeface="Times New Roman" panose="02020603050405020304" pitchFamily="18" charset="0"/>
              </a:rPr>
              <a:t>contains()</a:t>
            </a:r>
          </a:p>
          <a:p>
            <a:r>
              <a:rPr lang="en-US" sz="1600" dirty="0">
                <a:solidFill>
                  <a:schemeClr val="bg1"/>
                </a:solidFill>
                <a:latin typeface="Times New Roman" panose="02020603050405020304" pitchFamily="18" charset="0"/>
                <a:cs typeface="Times New Roman" panose="02020603050405020304" pitchFamily="18" charset="0"/>
              </a:rPr>
              <a:t>containsAll()</a:t>
            </a:r>
          </a:p>
          <a:p>
            <a:r>
              <a:rPr lang="en-US" sz="1600" dirty="0">
                <a:solidFill>
                  <a:schemeClr val="bg1"/>
                </a:solidFill>
                <a:latin typeface="Times New Roman" panose="02020603050405020304" pitchFamily="18" charset="0"/>
                <a:cs typeface="Times New Roman" panose="02020603050405020304" pitchFamily="18" charset="0"/>
              </a:rPr>
              <a:t>equals()</a:t>
            </a:r>
          </a:p>
        </p:txBody>
      </p:sp>
      <p:sp>
        <p:nvSpPr>
          <p:cNvPr id="5" name="TextBox 4">
            <a:extLst>
              <a:ext uri="{FF2B5EF4-FFF2-40B4-BE49-F238E27FC236}">
                <a16:creationId xmlns:a16="http://schemas.microsoft.com/office/drawing/2014/main" id="{B00A137A-B2C1-4E0F-3E76-3BEED9B24706}"/>
              </a:ext>
            </a:extLst>
          </p:cNvPr>
          <p:cNvSpPr txBox="1"/>
          <p:nvPr/>
        </p:nvSpPr>
        <p:spPr>
          <a:xfrm>
            <a:off x="4304829" y="2391600"/>
            <a:ext cx="1742400" cy="1569660"/>
          </a:xfrm>
          <a:prstGeom prst="rect">
            <a:avLst/>
          </a:prstGeom>
          <a:noFill/>
        </p:spPr>
        <p:txBody>
          <a:bodyPr wrap="square" rtlCol="0">
            <a:spAutoFit/>
          </a:bodyPr>
          <a:lstStyle/>
          <a:p>
            <a:r>
              <a:rPr lang="en-US" sz="1600" dirty="0">
                <a:solidFill>
                  <a:schemeClr val="bg1"/>
                </a:solidFill>
                <a:latin typeface="Times New Roman" panose="02020603050405020304" pitchFamily="18" charset="0"/>
                <a:cs typeface="Times New Roman" panose="02020603050405020304" pitchFamily="18" charset="0"/>
              </a:rPr>
              <a:t>hashCode()</a:t>
            </a:r>
          </a:p>
          <a:p>
            <a:r>
              <a:rPr lang="en-US" sz="1600" dirty="0">
                <a:solidFill>
                  <a:schemeClr val="bg1"/>
                </a:solidFill>
                <a:latin typeface="Times New Roman" panose="02020603050405020304" pitchFamily="18" charset="0"/>
                <a:cs typeface="Times New Roman" panose="02020603050405020304" pitchFamily="18" charset="0"/>
              </a:rPr>
              <a:t>isEmpty()</a:t>
            </a:r>
          </a:p>
          <a:p>
            <a:r>
              <a:rPr lang="en-US" sz="1600" dirty="0">
                <a:solidFill>
                  <a:schemeClr val="bg1"/>
                </a:solidFill>
                <a:latin typeface="Times New Roman" panose="02020603050405020304" pitchFamily="18" charset="0"/>
                <a:cs typeface="Times New Roman" panose="02020603050405020304" pitchFamily="18" charset="0"/>
              </a:rPr>
              <a:t>iterator()</a:t>
            </a:r>
          </a:p>
          <a:p>
            <a:r>
              <a:rPr lang="en-US" sz="1600" dirty="0">
                <a:solidFill>
                  <a:schemeClr val="bg1"/>
                </a:solidFill>
                <a:latin typeface="Times New Roman" panose="02020603050405020304" pitchFamily="18" charset="0"/>
                <a:cs typeface="Times New Roman" panose="02020603050405020304" pitchFamily="18" charset="0"/>
              </a:rPr>
              <a:t>remove()</a:t>
            </a:r>
          </a:p>
          <a:p>
            <a:r>
              <a:rPr lang="en-US" sz="1600" dirty="0">
                <a:solidFill>
                  <a:schemeClr val="bg1"/>
                </a:solidFill>
                <a:latin typeface="Times New Roman" panose="02020603050405020304" pitchFamily="18" charset="0"/>
                <a:cs typeface="Times New Roman" panose="02020603050405020304" pitchFamily="18" charset="0"/>
              </a:rPr>
              <a:t>removeAll()</a:t>
            </a:r>
          </a:p>
          <a:p>
            <a:r>
              <a:rPr lang="en-US" sz="1600" dirty="0">
                <a:solidFill>
                  <a:schemeClr val="bg1"/>
                </a:solidFill>
                <a:latin typeface="Times New Roman" panose="02020603050405020304" pitchFamily="18" charset="0"/>
                <a:cs typeface="Times New Roman" panose="02020603050405020304" pitchFamily="18" charset="0"/>
              </a:rPr>
              <a:t>size()</a:t>
            </a:r>
          </a:p>
        </p:txBody>
      </p:sp>
    </p:spTree>
    <p:extLst>
      <p:ext uri="{BB962C8B-B14F-4D97-AF65-F5344CB8AC3E}">
        <p14:creationId xmlns:p14="http://schemas.microsoft.com/office/powerpoint/2010/main" val="4170292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7" name="TextBox 6">
            <a:extLst>
              <a:ext uri="{FF2B5EF4-FFF2-40B4-BE49-F238E27FC236}">
                <a16:creationId xmlns:a16="http://schemas.microsoft.com/office/drawing/2014/main" id="{9FF3A07E-8431-7CC9-EDB0-88CCA0A6FBAE}"/>
              </a:ext>
            </a:extLst>
          </p:cNvPr>
          <p:cNvSpPr txBox="1"/>
          <p:nvPr/>
        </p:nvSpPr>
        <p:spPr>
          <a:xfrm>
            <a:off x="268129" y="433567"/>
            <a:ext cx="3740106" cy="461665"/>
          </a:xfrm>
          <a:prstGeom prst="rect">
            <a:avLst/>
          </a:prstGeom>
          <a:noFill/>
        </p:spPr>
        <p:txBody>
          <a:bodyPr wrap="square" rtlCol="0">
            <a:spAutoFit/>
          </a:bodyPr>
          <a:lstStyle/>
          <a:p>
            <a:r>
              <a:rPr lang="en-IN" sz="2400" dirty="0">
                <a:solidFill>
                  <a:schemeClr val="bg1"/>
                </a:solidFill>
                <a:latin typeface="Sitka Small Semibold" pitchFamily="2" charset="0"/>
              </a:rPr>
              <a:t>Collections Class</a:t>
            </a:r>
            <a:endParaRPr lang="en-IN" sz="2400" dirty="0">
              <a:latin typeface="Sitka Small Semibold" pitchFamily="2" charset="0"/>
            </a:endParaRPr>
          </a:p>
        </p:txBody>
      </p:sp>
      <p:sp>
        <p:nvSpPr>
          <p:cNvPr id="8" name="TextBox 7">
            <a:extLst>
              <a:ext uri="{FF2B5EF4-FFF2-40B4-BE49-F238E27FC236}">
                <a16:creationId xmlns:a16="http://schemas.microsoft.com/office/drawing/2014/main" id="{5D746E05-A47F-E263-BA8D-90879B594B6F}"/>
              </a:ext>
            </a:extLst>
          </p:cNvPr>
          <p:cNvSpPr txBox="1"/>
          <p:nvPr/>
        </p:nvSpPr>
        <p:spPr>
          <a:xfrm>
            <a:off x="813314" y="1241110"/>
            <a:ext cx="7956286" cy="2308324"/>
          </a:xfrm>
          <a:prstGeom prst="rect">
            <a:avLst/>
          </a:prstGeom>
          <a:noFill/>
        </p:spPr>
        <p:txBody>
          <a:bodyPr wrap="square" rtlCol="0">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6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The Collections class in Java is a utility class that provides static methods for working with collections.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endParaRPr kumimoji="0" lang="en-US" altLang="en-US" sz="16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6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It contains various methods for manipulating and performing operations on collections such as lists, sets, and maps.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endParaRPr kumimoji="0" lang="en-US" altLang="en-US" sz="16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6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 Some of the key functionalities provided by the Collections class include sorting, searching, shuffling, reversing, filling, copying, finding the index of elements, maximum, minimum and more. </a:t>
            </a:r>
          </a:p>
        </p:txBody>
      </p:sp>
    </p:spTree>
    <p:extLst>
      <p:ext uri="{BB962C8B-B14F-4D97-AF65-F5344CB8AC3E}">
        <p14:creationId xmlns:p14="http://schemas.microsoft.com/office/powerpoint/2010/main" val="1546557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7" name="TextBox 6">
            <a:extLst>
              <a:ext uri="{FF2B5EF4-FFF2-40B4-BE49-F238E27FC236}">
                <a16:creationId xmlns:a16="http://schemas.microsoft.com/office/drawing/2014/main" id="{9FF3A07E-8431-7CC9-EDB0-88CCA0A6FBAE}"/>
              </a:ext>
            </a:extLst>
          </p:cNvPr>
          <p:cNvSpPr txBox="1"/>
          <p:nvPr/>
        </p:nvSpPr>
        <p:spPr>
          <a:xfrm>
            <a:off x="320380" y="479287"/>
            <a:ext cx="3740106" cy="461665"/>
          </a:xfrm>
          <a:prstGeom prst="rect">
            <a:avLst/>
          </a:prstGeom>
          <a:noFill/>
        </p:spPr>
        <p:txBody>
          <a:bodyPr wrap="square" rtlCol="0">
            <a:spAutoFit/>
          </a:bodyPr>
          <a:lstStyle/>
          <a:p>
            <a:r>
              <a:rPr lang="en-IN" sz="2400" dirty="0">
                <a:solidFill>
                  <a:schemeClr val="bg1"/>
                </a:solidFill>
                <a:latin typeface="Sitka Small Semibold" pitchFamily="2" charset="0"/>
              </a:rPr>
              <a:t>HashMap</a:t>
            </a:r>
            <a:endParaRPr lang="en-IN" sz="2400" dirty="0">
              <a:latin typeface="Sitka Small Semibold" pitchFamily="2" charset="0"/>
            </a:endParaRPr>
          </a:p>
        </p:txBody>
      </p:sp>
      <p:sp>
        <p:nvSpPr>
          <p:cNvPr id="2" name="TextBox 1">
            <a:extLst>
              <a:ext uri="{FF2B5EF4-FFF2-40B4-BE49-F238E27FC236}">
                <a16:creationId xmlns:a16="http://schemas.microsoft.com/office/drawing/2014/main" id="{2CE49D4A-FFDD-D012-74A1-6865548186DD}"/>
              </a:ext>
            </a:extLst>
          </p:cNvPr>
          <p:cNvSpPr txBox="1"/>
          <p:nvPr/>
        </p:nvSpPr>
        <p:spPr>
          <a:xfrm>
            <a:off x="1081794" y="1217627"/>
            <a:ext cx="7178401" cy="2554545"/>
          </a:xfrm>
          <a:prstGeom prst="rect">
            <a:avLst/>
          </a:prstGeom>
          <a:noFill/>
        </p:spPr>
        <p:txBody>
          <a:bodyPr wrap="square" rtlCol="0">
            <a:spAutoFit/>
          </a:bodyPr>
          <a:lstStyle/>
          <a:p>
            <a:pPr marL="285750" indent="-285750">
              <a:buClr>
                <a:schemeClr val="bg2">
                  <a:lumMod val="75000"/>
                  <a:lumOff val="25000"/>
                </a:schemeClr>
              </a:buClr>
              <a:buFont typeface="Wingdings" panose="05000000000000000000" pitchFamily="2" charset="2"/>
              <a:buChar char="Ø"/>
            </a:pPr>
            <a:r>
              <a:rPr lang="en-US" sz="1600" dirty="0">
                <a:solidFill>
                  <a:schemeClr val="bg1"/>
                </a:solidFill>
              </a:rPr>
              <a:t>Java HashMap class implements the Map interface which allows us to store key and value pair.</a:t>
            </a:r>
          </a:p>
          <a:p>
            <a:pPr marL="285750" indent="-285750">
              <a:buClr>
                <a:schemeClr val="bg2">
                  <a:lumMod val="75000"/>
                  <a:lumOff val="25000"/>
                </a:schemeClr>
              </a:buClr>
              <a:buFont typeface="Wingdings" panose="05000000000000000000" pitchFamily="2" charset="2"/>
              <a:buChar char="Ø"/>
            </a:pPr>
            <a:endParaRPr lang="en-US" sz="1600" dirty="0">
              <a:solidFill>
                <a:schemeClr val="bg1"/>
              </a:solidFill>
            </a:endParaRPr>
          </a:p>
          <a:p>
            <a:pPr marL="285750" indent="-285750">
              <a:buClr>
                <a:schemeClr val="bg2">
                  <a:lumMod val="75000"/>
                  <a:lumOff val="25000"/>
                </a:schemeClr>
              </a:buClr>
              <a:buFont typeface="Wingdings" panose="05000000000000000000" pitchFamily="2" charset="2"/>
              <a:buChar char="Ø"/>
            </a:pPr>
            <a:r>
              <a:rPr lang="en-US" sz="1600" dirty="0">
                <a:solidFill>
                  <a:schemeClr val="bg1"/>
                </a:solidFill>
              </a:rPr>
              <a:t>it is denoted as HashMap&lt;K,V&gt;, where K stands for key and V for value</a:t>
            </a:r>
          </a:p>
          <a:p>
            <a:pPr marL="285750" indent="-285750">
              <a:buClr>
                <a:schemeClr val="bg2">
                  <a:lumMod val="75000"/>
                  <a:lumOff val="25000"/>
                </a:schemeClr>
              </a:buClr>
              <a:buFont typeface="Wingdings" panose="05000000000000000000" pitchFamily="2" charset="2"/>
              <a:buChar char="Ø"/>
            </a:pPr>
            <a:endParaRPr lang="en-US" sz="1600" dirty="0">
              <a:solidFill>
                <a:schemeClr val="bg1"/>
              </a:solidFill>
            </a:endParaRPr>
          </a:p>
          <a:p>
            <a:pPr marL="285750" indent="-285750">
              <a:buClr>
                <a:schemeClr val="bg2">
                  <a:lumMod val="75000"/>
                  <a:lumOff val="25000"/>
                </a:schemeClr>
              </a:buClr>
              <a:buFont typeface="Wingdings" panose="05000000000000000000" pitchFamily="2" charset="2"/>
              <a:buChar char="Ø"/>
            </a:pPr>
            <a:r>
              <a:rPr lang="en-US" sz="1600" dirty="0">
                <a:solidFill>
                  <a:schemeClr val="bg1"/>
                </a:solidFill>
              </a:rPr>
              <a:t>Java HashMap maintains no order.</a:t>
            </a:r>
          </a:p>
          <a:p>
            <a:pPr marL="285750" indent="-285750">
              <a:buClr>
                <a:schemeClr val="bg2">
                  <a:lumMod val="75000"/>
                  <a:lumOff val="25000"/>
                </a:schemeClr>
              </a:buClr>
              <a:buFont typeface="Wingdings" panose="05000000000000000000" pitchFamily="2" charset="2"/>
              <a:buChar char="Ø"/>
            </a:pPr>
            <a:endParaRPr lang="en-US" sz="1600" dirty="0">
              <a:solidFill>
                <a:schemeClr val="bg1"/>
              </a:solidFill>
            </a:endParaRPr>
          </a:p>
          <a:p>
            <a:pPr marL="285750" indent="-285750">
              <a:buClr>
                <a:schemeClr val="bg2">
                  <a:lumMod val="75000"/>
                  <a:lumOff val="25000"/>
                </a:schemeClr>
              </a:buClr>
              <a:buFont typeface="Wingdings" panose="05000000000000000000" pitchFamily="2" charset="2"/>
              <a:buChar char="Ø"/>
            </a:pPr>
            <a:r>
              <a:rPr lang="en-US" sz="1600" dirty="0">
                <a:solidFill>
                  <a:schemeClr val="bg1"/>
                </a:solidFill>
              </a:rPr>
              <a:t>Java HashMap contains only unique keys.</a:t>
            </a:r>
          </a:p>
          <a:p>
            <a:pPr marL="285750" indent="-285750">
              <a:buClr>
                <a:schemeClr val="bg2">
                  <a:lumMod val="75000"/>
                  <a:lumOff val="25000"/>
                </a:schemeClr>
              </a:buClr>
              <a:buFont typeface="Wingdings" panose="05000000000000000000" pitchFamily="2" charset="2"/>
              <a:buChar char="Ø"/>
            </a:pPr>
            <a:endParaRPr lang="en-US" sz="1600" dirty="0">
              <a:solidFill>
                <a:schemeClr val="bg1"/>
              </a:solidFill>
            </a:endParaRPr>
          </a:p>
          <a:p>
            <a:pPr marL="285750" indent="-285750">
              <a:buClr>
                <a:schemeClr val="bg2">
                  <a:lumMod val="75000"/>
                  <a:lumOff val="25000"/>
                </a:schemeClr>
              </a:buClr>
              <a:buFont typeface="Wingdings" panose="05000000000000000000" pitchFamily="2" charset="2"/>
              <a:buChar char="Ø"/>
            </a:pPr>
            <a:r>
              <a:rPr lang="en-US" sz="1600" dirty="0">
                <a:solidFill>
                  <a:schemeClr val="bg1"/>
                </a:solidFill>
              </a:rPr>
              <a:t>Java HashMap may have one null key and multiple null values.</a:t>
            </a:r>
            <a:endParaRPr lang="en-IN" sz="1600" dirty="0">
              <a:solidFill>
                <a:schemeClr val="bg1"/>
              </a:solidFill>
            </a:endParaRPr>
          </a:p>
        </p:txBody>
      </p:sp>
    </p:spTree>
    <p:extLst>
      <p:ext uri="{BB962C8B-B14F-4D97-AF65-F5344CB8AC3E}">
        <p14:creationId xmlns:p14="http://schemas.microsoft.com/office/powerpoint/2010/main" val="2945361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pic>
        <p:nvPicPr>
          <p:cNvPr id="3" name="Picture 2">
            <a:extLst>
              <a:ext uri="{FF2B5EF4-FFF2-40B4-BE49-F238E27FC236}">
                <a16:creationId xmlns:a16="http://schemas.microsoft.com/office/drawing/2014/main" id="{1FB4FF2D-6623-0016-6131-797E143F64C6}"/>
              </a:ext>
            </a:extLst>
          </p:cNvPr>
          <p:cNvPicPr>
            <a:picLocks noChangeAspect="1"/>
          </p:cNvPicPr>
          <p:nvPr/>
        </p:nvPicPr>
        <p:blipFill rotWithShape="1">
          <a:blip r:embed="rId3"/>
          <a:srcRect r="33648"/>
          <a:stretch/>
        </p:blipFill>
        <p:spPr>
          <a:xfrm>
            <a:off x="214604" y="1044427"/>
            <a:ext cx="3958978" cy="3407343"/>
          </a:xfrm>
          <a:prstGeom prst="rect">
            <a:avLst/>
          </a:prstGeom>
        </p:spPr>
      </p:pic>
      <p:pic>
        <p:nvPicPr>
          <p:cNvPr id="5" name="Picture 4">
            <a:extLst>
              <a:ext uri="{FF2B5EF4-FFF2-40B4-BE49-F238E27FC236}">
                <a16:creationId xmlns:a16="http://schemas.microsoft.com/office/drawing/2014/main" id="{3706EDEA-97B0-44A1-3175-DE44677AA277}"/>
              </a:ext>
            </a:extLst>
          </p:cNvPr>
          <p:cNvPicPr>
            <a:picLocks noChangeAspect="1"/>
          </p:cNvPicPr>
          <p:nvPr/>
        </p:nvPicPr>
        <p:blipFill rotWithShape="1">
          <a:blip r:embed="rId4"/>
          <a:srcRect r="16693"/>
          <a:stretch/>
        </p:blipFill>
        <p:spPr>
          <a:xfrm>
            <a:off x="4480560" y="1044427"/>
            <a:ext cx="4533744" cy="3407343"/>
          </a:xfrm>
          <a:prstGeom prst="rect">
            <a:avLst/>
          </a:prstGeom>
        </p:spPr>
      </p:pic>
    </p:spTree>
    <p:extLst>
      <p:ext uri="{BB962C8B-B14F-4D97-AF65-F5344CB8AC3E}">
        <p14:creationId xmlns:p14="http://schemas.microsoft.com/office/powerpoint/2010/main" val="3780706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pic>
        <p:nvPicPr>
          <p:cNvPr id="3" name="Picture 2">
            <a:extLst>
              <a:ext uri="{FF2B5EF4-FFF2-40B4-BE49-F238E27FC236}">
                <a16:creationId xmlns:a16="http://schemas.microsoft.com/office/drawing/2014/main" id="{B7568DA1-4B98-A961-1B62-37609906A26E}"/>
              </a:ext>
            </a:extLst>
          </p:cNvPr>
          <p:cNvPicPr>
            <a:picLocks noChangeAspect="1"/>
          </p:cNvPicPr>
          <p:nvPr/>
        </p:nvPicPr>
        <p:blipFill rotWithShape="1">
          <a:blip r:embed="rId3"/>
          <a:srcRect r="21513"/>
          <a:stretch/>
        </p:blipFill>
        <p:spPr>
          <a:xfrm>
            <a:off x="202475" y="1139471"/>
            <a:ext cx="4761412" cy="3464516"/>
          </a:xfrm>
          <a:prstGeom prst="rect">
            <a:avLst/>
          </a:prstGeom>
        </p:spPr>
      </p:pic>
      <p:pic>
        <p:nvPicPr>
          <p:cNvPr id="5" name="Picture 4">
            <a:extLst>
              <a:ext uri="{FF2B5EF4-FFF2-40B4-BE49-F238E27FC236}">
                <a16:creationId xmlns:a16="http://schemas.microsoft.com/office/drawing/2014/main" id="{735D6EE1-2ED8-0BBC-108B-D5214E5E4E46}"/>
              </a:ext>
            </a:extLst>
          </p:cNvPr>
          <p:cNvPicPr>
            <a:picLocks noChangeAspect="1"/>
          </p:cNvPicPr>
          <p:nvPr/>
        </p:nvPicPr>
        <p:blipFill rotWithShape="1">
          <a:blip r:embed="rId4"/>
          <a:srcRect l="42409"/>
          <a:stretch/>
        </p:blipFill>
        <p:spPr>
          <a:xfrm>
            <a:off x="5238206" y="1139471"/>
            <a:ext cx="3561178" cy="3464516"/>
          </a:xfrm>
          <a:prstGeom prst="rect">
            <a:avLst/>
          </a:prstGeom>
        </p:spPr>
      </p:pic>
    </p:spTree>
    <p:extLst>
      <p:ext uri="{BB962C8B-B14F-4D97-AF65-F5344CB8AC3E}">
        <p14:creationId xmlns:p14="http://schemas.microsoft.com/office/powerpoint/2010/main" val="3385266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7" name="TextBox 6">
            <a:extLst>
              <a:ext uri="{FF2B5EF4-FFF2-40B4-BE49-F238E27FC236}">
                <a16:creationId xmlns:a16="http://schemas.microsoft.com/office/drawing/2014/main" id="{9FF3A07E-8431-7CC9-EDB0-88CCA0A6FBAE}"/>
              </a:ext>
            </a:extLst>
          </p:cNvPr>
          <p:cNvSpPr txBox="1"/>
          <p:nvPr/>
        </p:nvSpPr>
        <p:spPr>
          <a:xfrm>
            <a:off x="268129" y="433567"/>
            <a:ext cx="3740106" cy="461665"/>
          </a:xfrm>
          <a:prstGeom prst="rect">
            <a:avLst/>
          </a:prstGeom>
          <a:noFill/>
        </p:spPr>
        <p:txBody>
          <a:bodyPr wrap="square" rtlCol="0">
            <a:spAutoFit/>
          </a:bodyPr>
          <a:lstStyle/>
          <a:p>
            <a:r>
              <a:rPr lang="en-IN" sz="2400" dirty="0">
                <a:solidFill>
                  <a:schemeClr val="bg1"/>
                </a:solidFill>
                <a:latin typeface="Sitka Small Semibold" pitchFamily="2" charset="0"/>
              </a:rPr>
              <a:t>LinkedHashMap</a:t>
            </a:r>
            <a:endParaRPr lang="en-IN" sz="2400" dirty="0">
              <a:latin typeface="Sitka Small Semibold" pitchFamily="2" charset="0"/>
            </a:endParaRPr>
          </a:p>
        </p:txBody>
      </p:sp>
      <p:sp>
        <p:nvSpPr>
          <p:cNvPr id="2" name="TextBox 1">
            <a:extLst>
              <a:ext uri="{FF2B5EF4-FFF2-40B4-BE49-F238E27FC236}">
                <a16:creationId xmlns:a16="http://schemas.microsoft.com/office/drawing/2014/main" id="{67608AB1-D14B-487B-1D46-74122B4616E9}"/>
              </a:ext>
            </a:extLst>
          </p:cNvPr>
          <p:cNvSpPr txBox="1"/>
          <p:nvPr/>
        </p:nvSpPr>
        <p:spPr>
          <a:xfrm>
            <a:off x="898914" y="1294477"/>
            <a:ext cx="7178401" cy="2800767"/>
          </a:xfrm>
          <a:prstGeom prst="rect">
            <a:avLst/>
          </a:prstGeom>
          <a:noFill/>
        </p:spPr>
        <p:txBody>
          <a:bodyPr wrap="square" rtlCol="0">
            <a:spAutoFit/>
          </a:bodyPr>
          <a:lstStyle/>
          <a:p>
            <a:pPr marL="285750" indent="-285750">
              <a:buClr>
                <a:schemeClr val="bg2">
                  <a:lumMod val="75000"/>
                  <a:lumOff val="25000"/>
                </a:schemeClr>
              </a:buClr>
              <a:buFont typeface="Wingdings" panose="05000000000000000000" pitchFamily="2" charset="2"/>
              <a:buChar char="Ø"/>
            </a:pPr>
            <a:r>
              <a:rPr lang="en-US" sz="1600" dirty="0">
                <a:solidFill>
                  <a:schemeClr val="bg1"/>
                </a:solidFill>
              </a:rPr>
              <a:t>Java LinkedHashMap class implements the Map interface which allows us to store key and value pair.</a:t>
            </a:r>
          </a:p>
          <a:p>
            <a:pPr marL="285750" indent="-285750">
              <a:buClr>
                <a:schemeClr val="bg2">
                  <a:lumMod val="75000"/>
                  <a:lumOff val="25000"/>
                </a:schemeClr>
              </a:buClr>
              <a:buFont typeface="Wingdings" panose="05000000000000000000" pitchFamily="2" charset="2"/>
              <a:buChar char="Ø"/>
            </a:pPr>
            <a:endParaRPr lang="en-US" sz="1600" dirty="0">
              <a:solidFill>
                <a:schemeClr val="bg1"/>
              </a:solidFill>
            </a:endParaRPr>
          </a:p>
          <a:p>
            <a:pPr marL="285750" indent="-285750">
              <a:buClr>
                <a:schemeClr val="bg2">
                  <a:lumMod val="75000"/>
                  <a:lumOff val="25000"/>
                </a:schemeClr>
              </a:buClr>
              <a:buFont typeface="Wingdings" panose="05000000000000000000" pitchFamily="2" charset="2"/>
              <a:buChar char="Ø"/>
            </a:pPr>
            <a:r>
              <a:rPr lang="en-US" sz="1600" dirty="0">
                <a:solidFill>
                  <a:schemeClr val="bg1"/>
                </a:solidFill>
              </a:rPr>
              <a:t>it is denoted as LinkedHashMap&lt;K,V&gt;, where K stands for key and V for value</a:t>
            </a:r>
          </a:p>
          <a:p>
            <a:pPr marL="285750" indent="-285750">
              <a:buClr>
                <a:schemeClr val="bg2">
                  <a:lumMod val="75000"/>
                  <a:lumOff val="25000"/>
                </a:schemeClr>
              </a:buClr>
              <a:buFont typeface="Wingdings" panose="05000000000000000000" pitchFamily="2" charset="2"/>
              <a:buChar char="Ø"/>
            </a:pPr>
            <a:endParaRPr lang="en-US" sz="1600" dirty="0">
              <a:solidFill>
                <a:schemeClr val="bg1"/>
              </a:solidFill>
            </a:endParaRPr>
          </a:p>
          <a:p>
            <a:pPr marL="285750" indent="-285750">
              <a:buClr>
                <a:schemeClr val="bg2">
                  <a:lumMod val="75000"/>
                  <a:lumOff val="25000"/>
                </a:schemeClr>
              </a:buClr>
              <a:buFont typeface="Wingdings" panose="05000000000000000000" pitchFamily="2" charset="2"/>
              <a:buChar char="Ø"/>
            </a:pPr>
            <a:r>
              <a:rPr lang="en-US" sz="1600" dirty="0">
                <a:solidFill>
                  <a:schemeClr val="bg1"/>
                </a:solidFill>
              </a:rPr>
              <a:t>Java LinkedHashMap maintains insertion order.</a:t>
            </a:r>
          </a:p>
          <a:p>
            <a:pPr marL="285750" indent="-285750">
              <a:buClr>
                <a:schemeClr val="bg2">
                  <a:lumMod val="75000"/>
                  <a:lumOff val="25000"/>
                </a:schemeClr>
              </a:buClr>
              <a:buFont typeface="Wingdings" panose="05000000000000000000" pitchFamily="2" charset="2"/>
              <a:buChar char="Ø"/>
            </a:pPr>
            <a:endParaRPr lang="en-US" sz="1600" dirty="0">
              <a:solidFill>
                <a:schemeClr val="bg1"/>
              </a:solidFill>
            </a:endParaRPr>
          </a:p>
          <a:p>
            <a:pPr marL="285750" indent="-285750">
              <a:buClr>
                <a:schemeClr val="bg2">
                  <a:lumMod val="75000"/>
                  <a:lumOff val="25000"/>
                </a:schemeClr>
              </a:buClr>
              <a:buFont typeface="Wingdings" panose="05000000000000000000" pitchFamily="2" charset="2"/>
              <a:buChar char="Ø"/>
            </a:pPr>
            <a:r>
              <a:rPr lang="en-US" sz="1600" dirty="0">
                <a:solidFill>
                  <a:schemeClr val="bg1"/>
                </a:solidFill>
              </a:rPr>
              <a:t>Java LinkedHashMap contains only unique keys.</a:t>
            </a:r>
          </a:p>
          <a:p>
            <a:pPr marL="285750" indent="-285750">
              <a:buClr>
                <a:schemeClr val="bg2">
                  <a:lumMod val="75000"/>
                  <a:lumOff val="25000"/>
                </a:schemeClr>
              </a:buClr>
              <a:buFont typeface="Wingdings" panose="05000000000000000000" pitchFamily="2" charset="2"/>
              <a:buChar char="Ø"/>
            </a:pPr>
            <a:endParaRPr lang="en-US" sz="1600" dirty="0">
              <a:solidFill>
                <a:schemeClr val="bg1"/>
              </a:solidFill>
            </a:endParaRPr>
          </a:p>
          <a:p>
            <a:pPr marL="285750" indent="-285750">
              <a:buClr>
                <a:schemeClr val="bg2">
                  <a:lumMod val="75000"/>
                  <a:lumOff val="25000"/>
                </a:schemeClr>
              </a:buClr>
              <a:buFont typeface="Wingdings" panose="05000000000000000000" pitchFamily="2" charset="2"/>
              <a:buChar char="Ø"/>
            </a:pPr>
            <a:r>
              <a:rPr lang="en-US" sz="1600" dirty="0">
                <a:solidFill>
                  <a:schemeClr val="bg1"/>
                </a:solidFill>
              </a:rPr>
              <a:t>Java LinkedHashMap may have one null key and multiple null values.</a:t>
            </a:r>
            <a:endParaRPr lang="en-IN" sz="1600" dirty="0">
              <a:solidFill>
                <a:schemeClr val="bg1"/>
              </a:solidFill>
            </a:endParaRPr>
          </a:p>
        </p:txBody>
      </p:sp>
    </p:spTree>
    <p:extLst>
      <p:ext uri="{BB962C8B-B14F-4D97-AF65-F5344CB8AC3E}">
        <p14:creationId xmlns:p14="http://schemas.microsoft.com/office/powerpoint/2010/main" val="3427274930"/>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5403</TotalTime>
  <Words>615</Words>
  <Application>Microsoft Office PowerPoint</Application>
  <PresentationFormat>On-screen Show (16:9)</PresentationFormat>
  <Paragraphs>78</Paragraphs>
  <Slides>13</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Wingdings</vt:lpstr>
      <vt:lpstr>Arial</vt:lpstr>
      <vt:lpstr>Maven Pro</vt:lpstr>
      <vt:lpstr>Fira Sans Extra Condensed Medium</vt:lpstr>
      <vt:lpstr>Share Tech</vt:lpstr>
      <vt:lpstr>Sitka Small Semibold</vt:lpstr>
      <vt:lpstr>Times New Roman</vt:lpstr>
      <vt:lpstr>Data Science Consulting by Slidesgo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BASICS IN JAVA</dc:title>
  <dc:creator>MOSESH PAULRAJ</dc:creator>
  <cp:lastModifiedBy>MOSESH PAULRAJ</cp:lastModifiedBy>
  <cp:revision>29</cp:revision>
  <dcterms:modified xsi:type="dcterms:W3CDTF">2024-04-03T05:53:15Z</dcterms:modified>
</cp:coreProperties>
</file>